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5" r:id="rId7"/>
    <p:sldId id="267" r:id="rId8"/>
    <p:sldId id="268" r:id="rId9"/>
    <p:sldId id="266" r:id="rId10"/>
    <p:sldId id="260" r:id="rId11"/>
    <p:sldId id="263" r:id="rId12"/>
    <p:sldId id="272" r:id="rId13"/>
    <p:sldId id="271" r:id="rId14"/>
    <p:sldId id="270" r:id="rId15"/>
    <p:sldId id="261" r:id="rId16"/>
    <p:sldId id="264" r:id="rId17"/>
    <p:sldId id="269" r:id="rId18"/>
    <p:sldId id="26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1" d="100"/>
          <a:sy n="91" d="100"/>
        </p:scale>
        <p:origin x="-21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DA42DC9-F034-46D0-8D08-976364123162}" type="datetimeFigureOut">
              <a:rPr lang="fr-FR" smtClean="0"/>
              <a:pPr/>
              <a:t>19/09/2017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BAA8EC-3369-4A1D-B372-8A3B9F3A082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42DC9-F034-46D0-8D08-976364123162}" type="datetimeFigureOut">
              <a:rPr lang="fr-FR" smtClean="0"/>
              <a:pPr/>
              <a:t>19/09/2017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AA8EC-3369-4A1D-B372-8A3B9F3A082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axisciences.com/lac/lac-natron-l-039-etonnant-lac-qui-transforme-les-animaux-en-statues-de-pierre_art30963.html" TargetMode="Externa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youtube.com/watch?v=JBT74qgJe1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associée"/>
          <p:cNvPicPr>
            <a:picLocks noChangeAspect="1" noChangeArrowheads="1"/>
          </p:cNvPicPr>
          <p:nvPr/>
        </p:nvPicPr>
        <p:blipFill>
          <a:blip r:embed="rId2" cstate="print"/>
          <a:srcRect l="2452" t="24863" r="388" b="5922"/>
          <a:stretch>
            <a:fillRect/>
          </a:stretch>
        </p:blipFill>
        <p:spPr bwMode="auto">
          <a:xfrm>
            <a:off x="0" y="0"/>
            <a:ext cx="9144000" cy="6930008"/>
          </a:xfrm>
          <a:prstGeom prst="rect">
            <a:avLst/>
          </a:prstGeom>
          <a:noFill/>
        </p:spPr>
      </p:pic>
      <p:sp>
        <p:nvSpPr>
          <p:cNvPr id="2" name="Titre 1"/>
          <p:cNvSpPr>
            <a:spLocks noGrp="1"/>
          </p:cNvSpPr>
          <p:nvPr>
            <p:ph type="ctrTitle"/>
          </p:nvPr>
        </p:nvSpPr>
        <p:spPr>
          <a:xfrm>
            <a:off x="2159224" y="0"/>
            <a:ext cx="6589240" cy="1470025"/>
          </a:xfrm>
        </p:spPr>
        <p:txBody>
          <a:bodyPr>
            <a:normAutofit/>
          </a:bodyPr>
          <a:lstStyle/>
          <a:p>
            <a:pPr algn="r"/>
            <a:r>
              <a:rPr lang="fr-FR" sz="5400" smtClean="0"/>
              <a:t>Le Pied de Momie</a:t>
            </a:r>
            <a:endParaRPr lang="fr-FR" sz="5400"/>
          </a:p>
        </p:txBody>
      </p:sp>
      <p:sp>
        <p:nvSpPr>
          <p:cNvPr id="3" name="Sous-titre 2"/>
          <p:cNvSpPr>
            <a:spLocks noGrp="1"/>
          </p:cNvSpPr>
          <p:nvPr>
            <p:ph type="subTitle" idx="1"/>
          </p:nvPr>
        </p:nvSpPr>
        <p:spPr>
          <a:xfrm>
            <a:off x="3923928" y="1124744"/>
            <a:ext cx="4788024" cy="1152128"/>
          </a:xfrm>
        </p:spPr>
        <p:txBody>
          <a:bodyPr>
            <a:normAutofit/>
          </a:bodyPr>
          <a:lstStyle/>
          <a:p>
            <a:r>
              <a:rPr lang="fr-FR" sz="3600" smtClean="0"/>
              <a:t>Théophile GAUTIER</a:t>
            </a:r>
            <a:endParaRPr lang="fr-FR" sz="3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ésultat de recherche d'images pour &quot;statuette egyptienne bronze&quot;"/>
          <p:cNvPicPr>
            <a:picLocks noChangeAspect="1" noChangeArrowheads="1"/>
          </p:cNvPicPr>
          <p:nvPr/>
        </p:nvPicPr>
        <p:blipFill>
          <a:blip r:embed="rId2" cstate="print"/>
          <a:srcRect l="24670" r="25971"/>
          <a:stretch>
            <a:fillRect/>
          </a:stretch>
        </p:blipFill>
        <p:spPr bwMode="auto">
          <a:xfrm>
            <a:off x="0" y="0"/>
            <a:ext cx="2808312" cy="6858000"/>
          </a:xfrm>
          <a:prstGeom prst="rect">
            <a:avLst/>
          </a:prstGeom>
          <a:noFill/>
        </p:spPr>
      </p:pic>
      <p:pic>
        <p:nvPicPr>
          <p:cNvPr id="17414" name="Picture 6" descr="statue égyptienne gm"/>
          <p:cNvPicPr>
            <a:picLocks noChangeAspect="1" noChangeArrowheads="1"/>
          </p:cNvPicPr>
          <p:nvPr/>
        </p:nvPicPr>
        <p:blipFill>
          <a:blip r:embed="rId3" cstate="print"/>
          <a:srcRect/>
          <a:stretch>
            <a:fillRect/>
          </a:stretch>
        </p:blipFill>
        <p:spPr bwMode="auto">
          <a:xfrm>
            <a:off x="6286500" y="0"/>
            <a:ext cx="2857500" cy="3810000"/>
          </a:xfrm>
          <a:prstGeom prst="rect">
            <a:avLst/>
          </a:prstGeom>
          <a:noFill/>
        </p:spPr>
      </p:pic>
      <p:pic>
        <p:nvPicPr>
          <p:cNvPr id="17416" name="Picture 8" descr="statue égyptienne gm"/>
          <p:cNvPicPr>
            <a:picLocks noChangeAspect="1" noChangeArrowheads="1"/>
          </p:cNvPicPr>
          <p:nvPr/>
        </p:nvPicPr>
        <p:blipFill>
          <a:blip r:embed="rId4" cstate="print"/>
          <a:srcRect/>
          <a:stretch>
            <a:fillRect/>
          </a:stretch>
        </p:blipFill>
        <p:spPr bwMode="auto">
          <a:xfrm>
            <a:off x="3419872" y="0"/>
            <a:ext cx="2857500" cy="3810000"/>
          </a:xfrm>
          <a:prstGeom prst="rect">
            <a:avLst/>
          </a:prstGeom>
          <a:noFill/>
        </p:spPr>
      </p:pic>
      <p:pic>
        <p:nvPicPr>
          <p:cNvPr id="17418" name="Picture 10" descr="statue égyptienne gm"/>
          <p:cNvPicPr>
            <a:picLocks noChangeAspect="1" noChangeArrowheads="1"/>
          </p:cNvPicPr>
          <p:nvPr/>
        </p:nvPicPr>
        <p:blipFill>
          <a:blip r:embed="rId5" cstate="print"/>
          <a:srcRect/>
          <a:stretch>
            <a:fillRect/>
          </a:stretch>
        </p:blipFill>
        <p:spPr bwMode="auto">
          <a:xfrm>
            <a:off x="4355976" y="3861048"/>
            <a:ext cx="3810000" cy="2857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8_momies_au_bm_de_londres_2.jpg"/>
          <p:cNvPicPr>
            <a:picLocks noChangeAspect="1" noChangeArrowheads="1"/>
          </p:cNvPicPr>
          <p:nvPr/>
        </p:nvPicPr>
        <p:blipFill>
          <a:blip r:embed="rId2" cstate="print"/>
          <a:srcRect r="1724"/>
          <a:stretch>
            <a:fillRect/>
          </a:stretch>
        </p:blipFill>
        <p:spPr bwMode="auto">
          <a:xfrm>
            <a:off x="0" y="0"/>
            <a:ext cx="9097060" cy="4941168"/>
          </a:xfrm>
          <a:prstGeom prst="rect">
            <a:avLst/>
          </a:prstGeom>
          <a:noFill/>
        </p:spPr>
      </p:pic>
      <p:pic>
        <p:nvPicPr>
          <p:cNvPr id="20484" name="Picture 4" descr="Résultat de recherche d'images pour &quot;vase canope&quot;"/>
          <p:cNvPicPr>
            <a:picLocks noChangeAspect="1" noChangeArrowheads="1"/>
          </p:cNvPicPr>
          <p:nvPr/>
        </p:nvPicPr>
        <p:blipFill>
          <a:blip r:embed="rId3" cstate="print"/>
          <a:srcRect b="10307"/>
          <a:stretch>
            <a:fillRect/>
          </a:stretch>
        </p:blipFill>
        <p:spPr bwMode="auto">
          <a:xfrm>
            <a:off x="4716016" y="4149080"/>
            <a:ext cx="4286250" cy="25202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ntikforever.com/Egypte/Tombes/Images/Momie%206.jpg"/>
          <p:cNvPicPr>
            <a:picLocks noChangeAspect="1" noChangeArrowheads="1"/>
          </p:cNvPicPr>
          <p:nvPr/>
        </p:nvPicPr>
        <p:blipFill>
          <a:blip r:embed="rId2" cstate="print"/>
          <a:srcRect/>
          <a:stretch>
            <a:fillRect/>
          </a:stretch>
        </p:blipFill>
        <p:spPr bwMode="auto">
          <a:xfrm>
            <a:off x="4230216" y="260648"/>
            <a:ext cx="4734272" cy="641099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284984"/>
            <a:ext cx="8208912" cy="369332"/>
          </a:xfrm>
          <a:prstGeom prst="rect">
            <a:avLst/>
          </a:prstGeom>
        </p:spPr>
        <p:txBody>
          <a:bodyPr wrap="square">
            <a:spAutoFit/>
          </a:bodyPr>
          <a:lstStyle/>
          <a:p>
            <a:pPr algn="ctr"/>
            <a:r>
              <a:rPr lang="fr-FR" smtClean="0"/>
              <a:t>http://www.persee.fr/doc/pharm_0035-2349_1996_num_84_311_4824</a:t>
            </a:r>
            <a:endParaRPr lang="fr-FR"/>
          </a:p>
        </p:txBody>
      </p:sp>
      <p:pic>
        <p:nvPicPr>
          <p:cNvPr id="28674" name="Picture 2"/>
          <p:cNvPicPr>
            <a:picLocks noChangeAspect="1" noChangeArrowheads="1"/>
          </p:cNvPicPr>
          <p:nvPr/>
        </p:nvPicPr>
        <p:blipFill>
          <a:blip r:embed="rId2" cstate="print"/>
          <a:srcRect l="30472" t="31600" r="22278" b="38160"/>
          <a:stretch>
            <a:fillRect/>
          </a:stretch>
        </p:blipFill>
        <p:spPr bwMode="auto">
          <a:xfrm>
            <a:off x="35496" y="44624"/>
            <a:ext cx="9001000" cy="3240360"/>
          </a:xfrm>
          <a:prstGeom prst="rect">
            <a:avLst/>
          </a:prstGeom>
          <a:noFill/>
          <a:ln w="9525">
            <a:noFill/>
            <a:miter lim="800000"/>
            <a:headEnd/>
            <a:tailEnd/>
          </a:ln>
        </p:spPr>
      </p:pic>
      <p:sp>
        <p:nvSpPr>
          <p:cNvPr id="4" name="Rectangle 3"/>
          <p:cNvSpPr/>
          <p:nvPr/>
        </p:nvSpPr>
        <p:spPr>
          <a:xfrm>
            <a:off x="0" y="3717032"/>
            <a:ext cx="9144000" cy="646331"/>
          </a:xfrm>
          <a:prstGeom prst="rect">
            <a:avLst/>
          </a:prstGeom>
        </p:spPr>
        <p:txBody>
          <a:bodyPr wrap="square">
            <a:spAutoFit/>
          </a:bodyPr>
          <a:lstStyle/>
          <a:p>
            <a:r>
              <a:rPr lang="fr-FR" smtClean="0">
                <a:hlinkClick r:id="rId3"/>
              </a:rPr>
              <a:t>http://www.maxisciences.com/lac/lac-natron-l-039-etonnant-lac-qui-transforme-les-animaux-en-statues-de-pierre_art30963.html</a:t>
            </a:r>
            <a:endParaRPr lang="fr-FR"/>
          </a:p>
        </p:txBody>
      </p:sp>
      <p:pic>
        <p:nvPicPr>
          <p:cNvPr id="28675" name="Picture 3">
            <a:hlinkClick r:id="rId4"/>
          </p:cNvPr>
          <p:cNvPicPr>
            <a:picLocks noChangeAspect="1" noChangeArrowheads="1"/>
          </p:cNvPicPr>
          <p:nvPr/>
        </p:nvPicPr>
        <p:blipFill>
          <a:blip r:embed="rId5" cstate="print"/>
          <a:srcRect l="9210" t="14800" r="36926" b="25561"/>
          <a:stretch>
            <a:fillRect/>
          </a:stretch>
        </p:blipFill>
        <p:spPr bwMode="auto">
          <a:xfrm>
            <a:off x="3966882" y="4149080"/>
            <a:ext cx="4349534" cy="27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25275" t="8080" r="26531" b="14641"/>
          <a:stretch>
            <a:fillRect/>
          </a:stretch>
        </p:blipFill>
        <p:spPr bwMode="auto">
          <a:xfrm>
            <a:off x="5856280" y="116632"/>
            <a:ext cx="3287720" cy="2965394"/>
          </a:xfrm>
          <a:prstGeom prst="rect">
            <a:avLst/>
          </a:prstGeom>
          <a:noFill/>
          <a:ln w="9525">
            <a:noFill/>
            <a:miter lim="800000"/>
            <a:headEnd/>
            <a:tailEnd/>
          </a:ln>
        </p:spPr>
      </p:pic>
      <p:sp>
        <p:nvSpPr>
          <p:cNvPr id="3" name="Rectangle 2"/>
          <p:cNvSpPr/>
          <p:nvPr/>
        </p:nvSpPr>
        <p:spPr>
          <a:xfrm>
            <a:off x="0" y="188640"/>
            <a:ext cx="3851920" cy="6494085"/>
          </a:xfrm>
          <a:prstGeom prst="rect">
            <a:avLst/>
          </a:prstGeom>
        </p:spPr>
        <p:txBody>
          <a:bodyPr wrap="square">
            <a:spAutoFit/>
          </a:bodyPr>
          <a:lstStyle/>
          <a:p>
            <a:r>
              <a:rPr lang="fr-FR" sz="1600" smtClean="0"/>
              <a:t>Chaque vase était associé à un génie (un des « quatre fils d'Horus »), une déesse et un point cardinal, et son rôle était de protéger les organes qu'il renfermait.</a:t>
            </a:r>
          </a:p>
          <a:p>
            <a:endParaRPr lang="fr-FR" sz="1600" smtClean="0"/>
          </a:p>
          <a:p>
            <a:r>
              <a:rPr lang="fr-FR" sz="1600" smtClean="0"/>
              <a:t>    </a:t>
            </a:r>
            <a:r>
              <a:rPr lang="fr-FR" sz="1600" b="1" smtClean="0"/>
              <a:t>Le foie </a:t>
            </a:r>
            <a:r>
              <a:rPr lang="fr-FR" sz="1600" smtClean="0"/>
              <a:t>:</a:t>
            </a:r>
          </a:p>
          <a:p>
            <a:r>
              <a:rPr lang="fr-FR" sz="1600" smtClean="0"/>
              <a:t>        Le génie Amset à tête humaine ;</a:t>
            </a:r>
          </a:p>
          <a:p>
            <a:r>
              <a:rPr lang="fr-FR" sz="1600" smtClean="0"/>
              <a:t>        La déesse Isis ;</a:t>
            </a:r>
          </a:p>
          <a:p>
            <a:r>
              <a:rPr lang="fr-FR" sz="1600" smtClean="0"/>
              <a:t>        Le Sud.</a:t>
            </a:r>
          </a:p>
          <a:p>
            <a:endParaRPr lang="fr-FR" sz="1600" smtClean="0"/>
          </a:p>
          <a:p>
            <a:r>
              <a:rPr lang="fr-FR" sz="1600" smtClean="0"/>
              <a:t>    </a:t>
            </a:r>
            <a:r>
              <a:rPr lang="fr-FR" sz="1600" b="1" smtClean="0"/>
              <a:t>L'estomac</a:t>
            </a:r>
            <a:r>
              <a:rPr lang="fr-FR" sz="1600" smtClean="0"/>
              <a:t> :</a:t>
            </a:r>
          </a:p>
          <a:p>
            <a:r>
              <a:rPr lang="fr-FR" sz="1600" smtClean="0"/>
              <a:t>        Le génie Douamoutef à tête de chacal ;</a:t>
            </a:r>
          </a:p>
          <a:p>
            <a:r>
              <a:rPr lang="fr-FR" sz="1600" smtClean="0"/>
              <a:t>        La déesse Neith ;</a:t>
            </a:r>
          </a:p>
          <a:p>
            <a:r>
              <a:rPr lang="fr-FR" sz="1600" smtClean="0"/>
              <a:t>        L'Est.</a:t>
            </a:r>
          </a:p>
          <a:p>
            <a:endParaRPr lang="fr-FR" sz="1600" smtClean="0"/>
          </a:p>
          <a:p>
            <a:r>
              <a:rPr lang="fr-FR" sz="1600" b="1" smtClean="0"/>
              <a:t>    Les poumons </a:t>
            </a:r>
            <a:r>
              <a:rPr lang="fr-FR" sz="1600" smtClean="0"/>
              <a:t>:</a:t>
            </a:r>
          </a:p>
          <a:p>
            <a:r>
              <a:rPr lang="fr-FR" sz="1600" smtClean="0"/>
              <a:t>        Le génie Hâpi à tête de babouin (cynocéphale) ;</a:t>
            </a:r>
          </a:p>
          <a:p>
            <a:r>
              <a:rPr lang="fr-FR" sz="1600" smtClean="0"/>
              <a:t>        La déesse Nephtys ;</a:t>
            </a:r>
          </a:p>
          <a:p>
            <a:r>
              <a:rPr lang="fr-FR" sz="1600" smtClean="0"/>
              <a:t>        Le Nord.</a:t>
            </a:r>
          </a:p>
          <a:p>
            <a:endParaRPr lang="fr-FR" sz="1600" smtClean="0"/>
          </a:p>
          <a:p>
            <a:r>
              <a:rPr lang="fr-FR" sz="1600" smtClean="0"/>
              <a:t>    </a:t>
            </a:r>
            <a:r>
              <a:rPr lang="fr-FR" sz="1600" b="1" smtClean="0"/>
              <a:t>Les intestins </a:t>
            </a:r>
            <a:r>
              <a:rPr lang="fr-FR" sz="1600" smtClean="0"/>
              <a:t>:</a:t>
            </a:r>
          </a:p>
          <a:p>
            <a:r>
              <a:rPr lang="fr-FR" sz="1600" smtClean="0"/>
              <a:t>        Le génie Qebehsenouf à tête de faucon ou d'épervier (hiéracocéphale) ;</a:t>
            </a:r>
          </a:p>
          <a:p>
            <a:r>
              <a:rPr lang="fr-FR" sz="1600" smtClean="0"/>
              <a:t>        La déesse Serket ;</a:t>
            </a:r>
          </a:p>
          <a:p>
            <a:r>
              <a:rPr lang="fr-FR" sz="1600" smtClean="0"/>
              <a:t>        L'Ouest.</a:t>
            </a:r>
            <a:endParaRPr lang="fr-FR" sz="1600"/>
          </a:p>
        </p:txBody>
      </p:sp>
      <p:pic>
        <p:nvPicPr>
          <p:cNvPr id="27651" name="Picture 3"/>
          <p:cNvPicPr>
            <a:picLocks noChangeAspect="1" noChangeArrowheads="1"/>
          </p:cNvPicPr>
          <p:nvPr/>
        </p:nvPicPr>
        <p:blipFill>
          <a:blip r:embed="rId3" cstate="print"/>
          <a:srcRect l="3223" t="34880" r="36298" b="18080"/>
          <a:stretch>
            <a:fillRect/>
          </a:stretch>
        </p:blipFill>
        <p:spPr bwMode="auto">
          <a:xfrm>
            <a:off x="4716016" y="2492896"/>
            <a:ext cx="4427984" cy="1937243"/>
          </a:xfrm>
          <a:prstGeom prst="rect">
            <a:avLst/>
          </a:prstGeom>
          <a:noFill/>
          <a:ln w="9525">
            <a:noFill/>
            <a:miter lim="800000"/>
            <a:headEnd/>
            <a:tailEnd/>
          </a:ln>
        </p:spPr>
      </p:pic>
      <p:pic>
        <p:nvPicPr>
          <p:cNvPr id="27653" name="Picture 5" descr="Résultat de recherche d'images pour &quot;vase canope&quot;"/>
          <p:cNvPicPr>
            <a:picLocks noChangeAspect="1" noChangeArrowheads="1"/>
          </p:cNvPicPr>
          <p:nvPr/>
        </p:nvPicPr>
        <p:blipFill>
          <a:blip r:embed="rId4" cstate="print"/>
          <a:srcRect/>
          <a:stretch>
            <a:fillRect/>
          </a:stretch>
        </p:blipFill>
        <p:spPr bwMode="auto">
          <a:xfrm>
            <a:off x="3763026" y="4437112"/>
            <a:ext cx="5380974" cy="24208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2.e-monsite.com/2009/12/16/21570432pied-de-momie-1-jpg.jpg"/>
          <p:cNvPicPr>
            <a:picLocks noChangeAspect="1" noChangeArrowheads="1"/>
          </p:cNvPicPr>
          <p:nvPr/>
        </p:nvPicPr>
        <p:blipFill>
          <a:blip r:embed="rId2" cstate="print"/>
          <a:srcRect l="7754" t="5412" r="8247" b="5988"/>
          <a:stretch>
            <a:fillRect/>
          </a:stretch>
        </p:blipFill>
        <p:spPr bwMode="auto">
          <a:xfrm>
            <a:off x="4298674" y="0"/>
            <a:ext cx="4845326"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https://upload.wikimedia.org/wikipedia/commons/4/49/Denderah3_Cleopatra_Cesar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07" name="Picture 3"/>
          <p:cNvPicPr>
            <a:picLocks noChangeAspect="1" noChangeArrowheads="1"/>
          </p:cNvPicPr>
          <p:nvPr/>
        </p:nvPicPr>
        <p:blipFill>
          <a:blip r:embed="rId2" cstate="print"/>
          <a:srcRect l="38171" t="23744" r="38481" b="20224"/>
          <a:stretch>
            <a:fillRect/>
          </a:stretch>
        </p:blipFill>
        <p:spPr bwMode="auto">
          <a:xfrm>
            <a:off x="395536" y="260648"/>
            <a:ext cx="4464496" cy="6027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9" name="Picture 5" descr="Image associée"/>
          <p:cNvPicPr>
            <a:picLocks noChangeAspect="1" noChangeArrowheads="1"/>
          </p:cNvPicPr>
          <p:nvPr/>
        </p:nvPicPr>
        <p:blipFill>
          <a:blip r:embed="rId3" cstate="print"/>
          <a:srcRect/>
          <a:stretch>
            <a:fillRect/>
          </a:stretch>
        </p:blipFill>
        <p:spPr bwMode="auto">
          <a:xfrm>
            <a:off x="5868144" y="260648"/>
            <a:ext cx="2395529" cy="3528392"/>
          </a:xfrm>
          <a:prstGeom prst="rect">
            <a:avLst/>
          </a:prstGeom>
          <a:ln>
            <a:noFill/>
          </a:ln>
          <a:effectLst>
            <a:outerShdw blurRad="190500" algn="tl" rotWithShape="0">
              <a:srgbClr val="000000">
                <a:alpha val="70000"/>
              </a:srgbClr>
            </a:outerShdw>
          </a:effectLst>
        </p:spPr>
      </p:pic>
      <p:sp>
        <p:nvSpPr>
          <p:cNvPr id="5" name="Rectangle 4"/>
          <p:cNvSpPr/>
          <p:nvPr/>
        </p:nvSpPr>
        <p:spPr>
          <a:xfrm>
            <a:off x="5076056" y="3861048"/>
            <a:ext cx="3744416" cy="2492990"/>
          </a:xfrm>
          <a:prstGeom prst="rect">
            <a:avLst/>
          </a:prstGeom>
        </p:spPr>
        <p:txBody>
          <a:bodyPr wrap="square">
            <a:spAutoFit/>
          </a:bodyPr>
          <a:lstStyle/>
          <a:p>
            <a:pPr algn="just"/>
            <a:r>
              <a:rPr lang="fr-FR" sz="1200" smtClean="0"/>
              <a:t>Après la mort de </a:t>
            </a:r>
            <a:r>
              <a:rPr lang="fr-FR" sz="1200" b="1" smtClean="0"/>
              <a:t>Jules César</a:t>
            </a:r>
            <a:r>
              <a:rPr lang="fr-FR" sz="1200" smtClean="0"/>
              <a:t>, </a:t>
            </a:r>
            <a:r>
              <a:rPr lang="fr-FR" sz="1200" b="1" smtClean="0"/>
              <a:t>Marc-Antoine</a:t>
            </a:r>
            <a:r>
              <a:rPr lang="fr-FR" sz="1200" smtClean="0"/>
              <a:t> hérite d'un tiers du monde romain, dont l'Égypte. Las de la guerre, il tombe sous le charme de </a:t>
            </a:r>
            <a:r>
              <a:rPr lang="fr-FR" sz="1200" b="1" smtClean="0"/>
              <a:t>Cléopâtre</a:t>
            </a:r>
            <a:r>
              <a:rPr lang="fr-FR" sz="1200" smtClean="0"/>
              <a:t> et aurait pu passer la fin de sa vie auprès d’elle si les besoins de l’État et les attaques de son rival </a:t>
            </a:r>
            <a:r>
              <a:rPr lang="fr-FR" sz="1200" b="1" smtClean="0"/>
              <a:t>Octave César </a:t>
            </a:r>
            <a:r>
              <a:rPr lang="fr-FR" sz="1200" smtClean="0"/>
              <a:t>le lui avait permis. Convoqué à Rome pour une conférence au sommet, il se marie avec la sœur d’</a:t>
            </a:r>
            <a:r>
              <a:rPr lang="fr-FR" sz="1200" b="1" smtClean="0"/>
              <a:t>Octave</a:t>
            </a:r>
            <a:r>
              <a:rPr lang="fr-FR" sz="1200" smtClean="0"/>
              <a:t>.</a:t>
            </a:r>
          </a:p>
          <a:p>
            <a:pPr algn="just"/>
            <a:r>
              <a:rPr lang="fr-FR" sz="1200" b="1" smtClean="0"/>
              <a:t>Cléopâtre</a:t>
            </a:r>
            <a:r>
              <a:rPr lang="fr-FR" sz="1200" smtClean="0"/>
              <a:t> est furieuse et fait tout son possible pour regagner son amour, ce qui enrage à son tour </a:t>
            </a:r>
            <a:r>
              <a:rPr lang="fr-FR" sz="1200" b="1" smtClean="0"/>
              <a:t>Octave</a:t>
            </a:r>
            <a:r>
              <a:rPr lang="fr-FR" sz="1200" smtClean="0"/>
              <a:t>. Il déclare la guerre contre l’Égypte et la faiblesse militaire de </a:t>
            </a:r>
            <a:r>
              <a:rPr lang="fr-FR" sz="1200" b="1" smtClean="0"/>
              <a:t>Cléopâtre</a:t>
            </a:r>
            <a:r>
              <a:rPr lang="fr-FR" sz="1200" smtClean="0"/>
              <a:t> entraîne l’échec de celle-ci. Antoine se suicide et </a:t>
            </a:r>
            <a:r>
              <a:rPr lang="fr-FR" sz="1200" b="1" smtClean="0"/>
              <a:t>Cléopâtre</a:t>
            </a:r>
            <a:r>
              <a:rPr lang="fr-FR" sz="1200" smtClean="0"/>
              <a:t>, plutôt que de souffrir la honte d’un défilé par les rues de Rome, fait de même.</a:t>
            </a:r>
            <a:endParaRPr lang="fr-FR"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ixens Mort de Cléopâtre (inv 2004 1 1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627" name="Picture 3"/>
          <p:cNvPicPr>
            <a:picLocks noChangeAspect="1" noChangeArrowheads="1"/>
          </p:cNvPicPr>
          <p:nvPr/>
        </p:nvPicPr>
        <p:blipFill>
          <a:blip r:embed="rId2" cstate="print"/>
          <a:srcRect l="24803" t="15640" r="25113" b="23041"/>
          <a:stretch>
            <a:fillRect/>
          </a:stretch>
        </p:blipFill>
        <p:spPr bwMode="auto">
          <a:xfrm>
            <a:off x="179512" y="441559"/>
            <a:ext cx="8729430" cy="6011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ssociée"/>
          <p:cNvPicPr>
            <a:picLocks noChangeAspect="1" noChangeArrowheads="1"/>
          </p:cNvPicPr>
          <p:nvPr/>
        </p:nvPicPr>
        <p:blipFill>
          <a:blip r:embed="rId2" cstate="print"/>
          <a:srcRect/>
          <a:stretch>
            <a:fillRect/>
          </a:stretch>
        </p:blipFill>
        <p:spPr bwMode="auto">
          <a:xfrm>
            <a:off x="4419601" y="0"/>
            <a:ext cx="4724399"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80728"/>
          </a:xfrm>
        </p:spPr>
        <p:txBody>
          <a:bodyPr/>
          <a:lstStyle/>
          <a:p>
            <a:r>
              <a:rPr lang="fr-FR" smtClean="0"/>
              <a:t>Introduction</a:t>
            </a:r>
            <a:endParaRPr lang="fr-FR"/>
          </a:p>
        </p:txBody>
      </p:sp>
      <p:sp>
        <p:nvSpPr>
          <p:cNvPr id="3" name="Espace réservé du contenu 2"/>
          <p:cNvSpPr>
            <a:spLocks noGrp="1"/>
          </p:cNvSpPr>
          <p:nvPr>
            <p:ph idx="1"/>
          </p:nvPr>
        </p:nvSpPr>
        <p:spPr>
          <a:xfrm>
            <a:off x="0" y="1268760"/>
            <a:ext cx="9144000" cy="5184576"/>
          </a:xfrm>
        </p:spPr>
        <p:txBody>
          <a:bodyPr>
            <a:noAutofit/>
          </a:bodyPr>
          <a:lstStyle/>
          <a:p>
            <a:pPr algn="just"/>
            <a:r>
              <a:rPr lang="fr-FR" sz="2400" smtClean="0"/>
              <a:t>J’étais entré par </a:t>
            </a:r>
            <a:r>
              <a:rPr lang="fr-FR" sz="2400" b="1" smtClean="0"/>
              <a:t>désœuvrement</a:t>
            </a:r>
            <a:r>
              <a:rPr lang="fr-FR" sz="2400" smtClean="0"/>
              <a:t> chez un de ces marchands de </a:t>
            </a:r>
            <a:r>
              <a:rPr lang="fr-FR" sz="2400" b="1" smtClean="0"/>
              <a:t>curiosités</a:t>
            </a:r>
            <a:r>
              <a:rPr lang="fr-FR" sz="2400" smtClean="0"/>
              <a:t> dits marchands de </a:t>
            </a:r>
            <a:r>
              <a:rPr lang="fr-FR" sz="2400" b="1" smtClean="0"/>
              <a:t>bric-à-brac</a:t>
            </a:r>
            <a:r>
              <a:rPr lang="fr-FR" sz="2400" smtClean="0"/>
              <a:t> dans l’argot parisien, si parfaitement </a:t>
            </a:r>
            <a:r>
              <a:rPr lang="fr-FR" sz="2400" b="1" smtClean="0"/>
              <a:t>inintelligible</a:t>
            </a:r>
            <a:r>
              <a:rPr lang="fr-FR" sz="2400" smtClean="0"/>
              <a:t> pour le reste de la France.</a:t>
            </a:r>
          </a:p>
          <a:p>
            <a:pPr algn="just"/>
            <a:r>
              <a:rPr lang="fr-FR" sz="2400" smtClean="0"/>
              <a:t>Vous avez sans doute jeté l’œil, à travers le carreau, dans quelques-unes de ces boutiques devenues si nombreuses depuis qu’il est de mode d’acheter des meubles anciens, et que le moindre agent de change se croit obligé d’avoir sa chambre moyen-âge.</a:t>
            </a:r>
          </a:p>
          <a:p>
            <a:pPr algn="just"/>
            <a:r>
              <a:rPr lang="fr-FR" sz="2400" smtClean="0"/>
              <a:t>C’est quelque chose qui tient à la fois de la boutique du ferrailleur, du magasin du tapissier, du laboratoire de </a:t>
            </a:r>
            <a:r>
              <a:rPr lang="fr-FR" sz="2400" b="1" smtClean="0"/>
              <a:t>l’alchimiste</a:t>
            </a:r>
            <a:r>
              <a:rPr lang="fr-FR" sz="2400" smtClean="0"/>
              <a:t> et de l’atelier du peintre ; dans ces </a:t>
            </a:r>
            <a:r>
              <a:rPr lang="fr-FR" sz="2400" b="1" smtClean="0"/>
              <a:t>antres</a:t>
            </a:r>
            <a:r>
              <a:rPr lang="fr-FR" sz="2400" smtClean="0"/>
              <a:t> mystérieux où les volets filtrent un prudent demi-jour, ce qu’il y a de plus </a:t>
            </a:r>
            <a:r>
              <a:rPr lang="fr-FR" sz="2400" b="1" smtClean="0"/>
              <a:t>notoirement</a:t>
            </a:r>
            <a:r>
              <a:rPr lang="fr-FR" sz="2400" smtClean="0"/>
              <a:t> ancien, c’est la poussière ; les toiles d’araignées y sont plus </a:t>
            </a:r>
            <a:r>
              <a:rPr lang="fr-FR" sz="2400" b="1" smtClean="0"/>
              <a:t>authentiques</a:t>
            </a:r>
            <a:r>
              <a:rPr lang="fr-FR" sz="2400" smtClean="0"/>
              <a:t> que les </a:t>
            </a:r>
            <a:r>
              <a:rPr lang="fr-FR" sz="2400" b="1" smtClean="0"/>
              <a:t>guipures</a:t>
            </a:r>
            <a:r>
              <a:rPr lang="fr-FR" sz="2400" smtClean="0"/>
              <a:t>, et le vieux poirier y est plus jeune que l’</a:t>
            </a:r>
            <a:r>
              <a:rPr lang="fr-FR" sz="2400" b="1" smtClean="0"/>
              <a:t>acajou </a:t>
            </a:r>
            <a:r>
              <a:rPr lang="fr-FR" sz="2400" smtClean="0"/>
              <a:t>arrivé hier d’Amérique.</a:t>
            </a:r>
            <a:endParaRPr lang="fr-FR"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340768"/>
            <a:ext cx="7470576" cy="4893647"/>
          </a:xfrm>
          <a:prstGeom prst="rect">
            <a:avLst/>
          </a:prstGeom>
        </p:spPr>
        <p:txBody>
          <a:bodyPr wrap="square">
            <a:spAutoFit/>
          </a:bodyPr>
          <a:lstStyle/>
          <a:p>
            <a:pPr algn="just"/>
            <a:r>
              <a:rPr lang="fr-FR" sz="2400" smtClean="0"/>
              <a:t>J’étais entré par </a:t>
            </a:r>
            <a:r>
              <a:rPr lang="fr-FR" sz="2400" b="1" smtClean="0"/>
              <a:t>désœuvrement</a:t>
            </a:r>
            <a:r>
              <a:rPr lang="fr-FR" sz="2400" smtClean="0"/>
              <a:t> chez un de ces marchands de </a:t>
            </a:r>
            <a:r>
              <a:rPr lang="fr-FR" sz="2400" b="1" smtClean="0"/>
              <a:t>curiosités</a:t>
            </a:r>
            <a:r>
              <a:rPr lang="fr-FR" sz="2400" smtClean="0"/>
              <a:t> dits marchands de </a:t>
            </a:r>
            <a:r>
              <a:rPr lang="fr-FR" sz="2400" b="1" smtClean="0"/>
              <a:t>bric-à-brac</a:t>
            </a:r>
            <a:r>
              <a:rPr lang="fr-FR" sz="2400" smtClean="0"/>
              <a:t> dans l’argot </a:t>
            </a:r>
            <a:r>
              <a:rPr lang="fr-FR" sz="2400" smtClean="0">
                <a:solidFill>
                  <a:srgbClr val="FF0000"/>
                </a:solidFill>
              </a:rPr>
              <a:t>parisien</a:t>
            </a:r>
            <a:r>
              <a:rPr lang="fr-FR" sz="2400" smtClean="0"/>
              <a:t>, si parfaitement </a:t>
            </a:r>
            <a:r>
              <a:rPr lang="fr-FR" sz="2400" b="1" smtClean="0">
                <a:solidFill>
                  <a:srgbClr val="FF0000"/>
                </a:solidFill>
              </a:rPr>
              <a:t>inintelligible</a:t>
            </a:r>
            <a:r>
              <a:rPr lang="fr-FR" sz="2400" smtClean="0"/>
              <a:t> pour le reste de la France.</a:t>
            </a:r>
          </a:p>
          <a:p>
            <a:pPr algn="just"/>
            <a:r>
              <a:rPr lang="fr-FR" sz="2400" smtClean="0"/>
              <a:t>Vous avez sans doute jeté l’œil, à travers le carreau, dans quelques-unes de ces boutiques </a:t>
            </a:r>
            <a:r>
              <a:rPr lang="fr-FR" sz="2400" smtClean="0">
                <a:solidFill>
                  <a:srgbClr val="FF0000"/>
                </a:solidFill>
              </a:rPr>
              <a:t>devenues</a:t>
            </a:r>
            <a:r>
              <a:rPr lang="fr-FR" sz="2400" smtClean="0"/>
              <a:t> si </a:t>
            </a:r>
            <a:r>
              <a:rPr lang="fr-FR" sz="2400" smtClean="0">
                <a:solidFill>
                  <a:srgbClr val="FF0000"/>
                </a:solidFill>
              </a:rPr>
              <a:t>nombreuses</a:t>
            </a:r>
            <a:r>
              <a:rPr lang="fr-FR" sz="2400" smtClean="0"/>
              <a:t> depuis qu’il est de mode d’acheter des meubles </a:t>
            </a:r>
            <a:r>
              <a:rPr lang="fr-FR" sz="2400" smtClean="0">
                <a:solidFill>
                  <a:srgbClr val="FF0000"/>
                </a:solidFill>
              </a:rPr>
              <a:t>anciens</a:t>
            </a:r>
            <a:r>
              <a:rPr lang="fr-FR" sz="2400" smtClean="0"/>
              <a:t>.</a:t>
            </a:r>
          </a:p>
          <a:p>
            <a:pPr algn="just"/>
            <a:r>
              <a:rPr lang="fr-FR" sz="2400" smtClean="0"/>
              <a:t>C’est quelque chose qui tient à la fois de la boutique du ferrailleur, du magasin du tapissier, du laboratoire de </a:t>
            </a:r>
            <a:r>
              <a:rPr lang="fr-FR" sz="2400" b="1" smtClean="0"/>
              <a:t>l’alchimiste</a:t>
            </a:r>
            <a:r>
              <a:rPr lang="fr-FR" sz="2400" smtClean="0"/>
              <a:t> et de l’atelier du peintre ; les toiles d’araignées y sont plus </a:t>
            </a:r>
            <a:r>
              <a:rPr lang="fr-FR" sz="2400" b="1" smtClean="0">
                <a:solidFill>
                  <a:srgbClr val="FF0000"/>
                </a:solidFill>
              </a:rPr>
              <a:t>authentiques</a:t>
            </a:r>
            <a:r>
              <a:rPr lang="fr-FR" sz="2400" smtClean="0"/>
              <a:t> que les </a:t>
            </a:r>
            <a:r>
              <a:rPr lang="fr-FR" sz="2400" b="1" smtClean="0"/>
              <a:t>guipures</a:t>
            </a:r>
            <a:r>
              <a:rPr lang="fr-FR" sz="2400" smtClean="0"/>
              <a:t>, et le </a:t>
            </a:r>
            <a:r>
              <a:rPr lang="fr-FR" sz="2400" smtClean="0">
                <a:solidFill>
                  <a:srgbClr val="FF0000"/>
                </a:solidFill>
              </a:rPr>
              <a:t>vieux</a:t>
            </a:r>
            <a:r>
              <a:rPr lang="fr-FR" sz="2400" smtClean="0"/>
              <a:t> poirier y est plus </a:t>
            </a:r>
            <a:r>
              <a:rPr lang="fr-FR" sz="2400" smtClean="0">
                <a:solidFill>
                  <a:srgbClr val="FF0000"/>
                </a:solidFill>
              </a:rPr>
              <a:t>jeune</a:t>
            </a:r>
            <a:r>
              <a:rPr lang="fr-FR" sz="2400" smtClean="0"/>
              <a:t> que l’</a:t>
            </a:r>
            <a:r>
              <a:rPr lang="fr-FR" sz="2400" b="1" smtClean="0"/>
              <a:t>acajou </a:t>
            </a:r>
            <a:r>
              <a:rPr lang="fr-FR" sz="2400" smtClean="0">
                <a:solidFill>
                  <a:srgbClr val="FF0000"/>
                </a:solidFill>
              </a:rPr>
              <a:t>arrivé</a:t>
            </a:r>
            <a:r>
              <a:rPr lang="fr-FR" sz="2400" smtClean="0"/>
              <a:t> hier d’Amérique.</a:t>
            </a:r>
            <a:endParaRPr lang="fr-FR"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lstStyle/>
          <a:p>
            <a:r>
              <a:rPr lang="fr-FR" smtClean="0"/>
              <a:t>Portrait du marchand</a:t>
            </a:r>
            <a:endParaRPr lang="fr-FR"/>
          </a:p>
        </p:txBody>
      </p:sp>
      <p:sp>
        <p:nvSpPr>
          <p:cNvPr id="3" name="Espace réservé du contenu 2"/>
          <p:cNvSpPr>
            <a:spLocks noGrp="1"/>
          </p:cNvSpPr>
          <p:nvPr>
            <p:ph idx="1"/>
          </p:nvPr>
        </p:nvSpPr>
        <p:spPr>
          <a:xfrm>
            <a:off x="0" y="836712"/>
            <a:ext cx="9144000" cy="6021287"/>
          </a:xfrm>
        </p:spPr>
        <p:txBody>
          <a:bodyPr>
            <a:noAutofit/>
          </a:bodyPr>
          <a:lstStyle/>
          <a:p>
            <a:r>
              <a:rPr lang="fr-FR" sz="2000" smtClean="0"/>
              <a:t>Le marchand me suivait avec précaution dans le tortueux passage pratiqué entre les piles de meubles, abattant de la main l’essor hasardeux des basques de mon habit, surveillant mes coudes avec l’attention inquiète de l’antiquaire et de l’usurier.</a:t>
            </a:r>
          </a:p>
          <a:p>
            <a:r>
              <a:rPr lang="fr-FR" sz="2000" smtClean="0"/>
              <a:t>C’était une singulière figure que celle du marchand : un crâne immense, poli comme un genou, entouré d’une maigre auréole de cheveux blancs que faisait ressortir plus vivement le ton saumon-clair de la peau, lui donnait un faux air de bonhomie patriarcale, corrigée, du reste, par le scintillement de deux petits yeux jaunes qui tremblotaient dans leur orbite comme deux louis d’or sur du vif-argent. La courbure du nez avait une silhouette aquiline qui rappelait le type oriental ou juif. Ses mains, maigres, fluettes, veinées, pleines de nerfs en saillie comme les cordes d’un manche à violon, onglées de griffes semblables à celles qui terminent les ailes membraneuses des chauves-souris, avaient un mouvement d’oscillation sénile, inquiétant à voir ; mais ces mains agitées de tics fiévreux devenaient plus fermes que des tenailles d’acier ou des pinces de homard dès qu’elles soulevaient quelque objet précieux, une coupe d’onyx, un verre de Venise ou un plateau de cristal de Bohême ; ce vieux drôle avait un air si profondément rabbinique et cabalistique qu’on l’eût brûlé sur la mine, il y a trois siècles.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eves.ca/Res/momie.jpg"/>
          <p:cNvPicPr>
            <a:picLocks noChangeAspect="1" noChangeArrowheads="1"/>
          </p:cNvPicPr>
          <p:nvPr/>
        </p:nvPicPr>
        <p:blipFill>
          <a:blip r:embed="rId2" cstate="print"/>
          <a:srcRect/>
          <a:stretch>
            <a:fillRect/>
          </a:stretch>
        </p:blipFill>
        <p:spPr bwMode="auto">
          <a:xfrm>
            <a:off x="0" y="865237"/>
            <a:ext cx="2076450" cy="3571875"/>
          </a:xfrm>
          <a:prstGeom prst="rect">
            <a:avLst/>
          </a:prstGeom>
          <a:noFill/>
        </p:spPr>
      </p:pic>
      <p:sp>
        <p:nvSpPr>
          <p:cNvPr id="2" name="Titre 1"/>
          <p:cNvSpPr>
            <a:spLocks noGrp="1"/>
          </p:cNvSpPr>
          <p:nvPr>
            <p:ph type="title"/>
          </p:nvPr>
        </p:nvSpPr>
        <p:spPr>
          <a:xfrm>
            <a:off x="0" y="0"/>
            <a:ext cx="9144000" cy="908720"/>
          </a:xfrm>
        </p:spPr>
        <p:txBody>
          <a:bodyPr/>
          <a:lstStyle/>
          <a:p>
            <a:r>
              <a:rPr lang="fr-FR" smtClean="0"/>
              <a:t>Un étrange achat</a:t>
            </a:r>
            <a:endParaRPr lang="fr-FR"/>
          </a:p>
        </p:txBody>
      </p:sp>
      <p:sp>
        <p:nvSpPr>
          <p:cNvPr id="3" name="Espace réservé du contenu 2"/>
          <p:cNvSpPr>
            <a:spLocks noGrp="1"/>
          </p:cNvSpPr>
          <p:nvPr>
            <p:ph idx="1"/>
          </p:nvPr>
        </p:nvSpPr>
        <p:spPr>
          <a:xfrm>
            <a:off x="1691680" y="836712"/>
            <a:ext cx="7452320" cy="5328592"/>
          </a:xfrm>
        </p:spPr>
        <p:txBody>
          <a:bodyPr>
            <a:noAutofit/>
          </a:bodyPr>
          <a:lstStyle/>
          <a:p>
            <a:pPr algn="just"/>
            <a:r>
              <a:rPr lang="fr-FR" sz="1600" smtClean="0"/>
              <a:t>J’hésitais entre un dragon de porcelaine tout constellé de verrues, la gueule ornée de crocs et de barbelures, et un petit fétiche mexicain fort abominable, représentant au naturel le dieu Witziliputzili, quand j’aperçus un pied charmant que je pris d’abord pour un fragment de Vénus antique.</a:t>
            </a:r>
          </a:p>
          <a:p>
            <a:pPr algn="just"/>
            <a:r>
              <a:rPr lang="fr-FR" sz="1600" smtClean="0"/>
              <a:t>Il avait ces belles teintes fauves et rousses qui donnent au bronze florentin cet aspect chaud et vivace, si préférable au ton vert-de-grisé des bronzes ordinaires qu’on prendrait volontiers pour des statues en putréfaction : des luisants satinés frissonnaient sur ses formes rondes et polies par les baisers amoureux de vingt siècles ; car ce devait être un airain de Corinthe, un ouvrage du meilleur temps, peut-être une fonte de Lysippe !</a:t>
            </a:r>
          </a:p>
          <a:p>
            <a:pPr algn="just"/>
            <a:r>
              <a:rPr lang="fr-FR" sz="1600" smtClean="0"/>
              <a:t>« Ce pied fera mon affaire, » dis-je au marchand, qui me regarda d’un air ironique et sournois en me tendant l’objet demandé pour que je pusse l’examiner plus à mon aise.</a:t>
            </a:r>
          </a:p>
          <a:p>
            <a:pPr algn="just"/>
            <a:r>
              <a:rPr lang="fr-FR" sz="1600" smtClean="0"/>
              <a:t>Je fus surpris de sa légèreté ; ce n’était pas un pied de métal, mais bien un pied de chair, un pied embaumé, un pied de momie : en regardant de près, l’on pouvait distinguer le grain de la peau et la gaufrure presque imperceptible imprimée par la trame des bandelettes. Les doigts étaient fins, délicats, terminés par des ongles parfaits, purs et transparents comme des agates ; le pouce, un peu séparé, contrariait heureusement le plan des autres doigts à la manière antique et lui donnait une attitude dégagée, une sveltesse de pied d’oiseau ; la plante, à peine rayée de quelques hachures invisibles, montrait qu’elle n’avait jamais touché la terre, et ne s’était trouvée en contact qu’avec les plus fines nattes de roseaux du Nil et les plus moelleux tapis de peaux de panthères.</a:t>
            </a:r>
          </a:p>
          <a:p>
            <a:pPr algn="just">
              <a:buNone/>
            </a:pPr>
            <a:endParaRPr lang="fr-FR"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ésultat de recherche d'images"/>
          <p:cNvPicPr>
            <a:picLocks noChangeAspect="1" noChangeArrowheads="1"/>
          </p:cNvPicPr>
          <p:nvPr/>
        </p:nvPicPr>
        <p:blipFill>
          <a:blip r:embed="rId2" cstate="print"/>
          <a:srcRect/>
          <a:stretch>
            <a:fillRect/>
          </a:stretch>
        </p:blipFill>
        <p:spPr bwMode="auto">
          <a:xfrm>
            <a:off x="-1" y="0"/>
            <a:ext cx="9140931" cy="6858000"/>
          </a:xfrm>
          <a:prstGeom prst="rect">
            <a:avLst/>
          </a:prstGeom>
          <a:noFill/>
        </p:spPr>
      </p:pic>
      <p:sp>
        <p:nvSpPr>
          <p:cNvPr id="5" name="Rectangle 4"/>
          <p:cNvSpPr/>
          <p:nvPr/>
        </p:nvSpPr>
        <p:spPr>
          <a:xfrm>
            <a:off x="0" y="0"/>
            <a:ext cx="2627784" cy="2585323"/>
          </a:xfrm>
          <a:prstGeom prst="rect">
            <a:avLst/>
          </a:prstGeom>
        </p:spPr>
        <p:txBody>
          <a:bodyPr wrap="square">
            <a:spAutoFit/>
          </a:bodyPr>
          <a:lstStyle/>
          <a:p>
            <a:r>
              <a:rPr lang="fr-FR" smtClean="0">
                <a:solidFill>
                  <a:schemeClr val="bg1"/>
                </a:solidFill>
              </a:rPr>
              <a:t>La pierre de Rosette est un fragment de stèle gravée de l'Égypte antique portant trois versions d'un même texte qui a permis le déchiffrement des hiéroglyphes au XIXᵉ siècle.</a:t>
            </a:r>
            <a:endParaRPr lang="fr-FR">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Image illustrative de l'article Jean-François Champoll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0" name="AutoShape 4" descr="https://upload.wikimedia.org/wikipedia/commons/0/01/Jean-Francois_Champollion_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581" name="Picture 5"/>
          <p:cNvPicPr>
            <a:picLocks noChangeAspect="1" noChangeArrowheads="1"/>
          </p:cNvPicPr>
          <p:nvPr/>
        </p:nvPicPr>
        <p:blipFill>
          <a:blip r:embed="rId2" cstate="print"/>
          <a:srcRect l="34252" t="8080" r="35036" b="14641"/>
          <a:stretch>
            <a:fillRect/>
          </a:stretch>
        </p:blipFill>
        <p:spPr bwMode="auto">
          <a:xfrm>
            <a:off x="0" y="0"/>
            <a:ext cx="4680520" cy="6624736"/>
          </a:xfrm>
          <a:prstGeom prst="rect">
            <a:avLst/>
          </a:prstGeom>
          <a:noFill/>
          <a:ln w="9525">
            <a:noFill/>
            <a:miter lim="800000"/>
            <a:headEnd/>
            <a:tailEnd/>
          </a:ln>
        </p:spPr>
      </p:pic>
      <p:sp>
        <p:nvSpPr>
          <p:cNvPr id="7" name="Rectangle 6"/>
          <p:cNvSpPr/>
          <p:nvPr/>
        </p:nvSpPr>
        <p:spPr>
          <a:xfrm>
            <a:off x="4860032" y="5589240"/>
            <a:ext cx="3384376" cy="923330"/>
          </a:xfrm>
          <a:prstGeom prst="rect">
            <a:avLst/>
          </a:prstGeom>
        </p:spPr>
        <p:txBody>
          <a:bodyPr wrap="square">
            <a:spAutoFit/>
          </a:bodyPr>
          <a:lstStyle/>
          <a:p>
            <a:r>
              <a:rPr lang="fr-FR" smtClean="0"/>
              <a:t>Champollion en tenue égyptienne, peinture au pastel de G. Angelelli, 1828</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1650" t="10600" r="60550" b="17161"/>
          <a:stretch>
            <a:fillRect/>
          </a:stretch>
        </p:blipFill>
        <p:spPr bwMode="auto">
          <a:xfrm>
            <a:off x="2764465" y="0"/>
            <a:ext cx="6379535" cy="6858000"/>
          </a:xfrm>
          <a:prstGeom prst="rect">
            <a:avLst/>
          </a:prstGeom>
          <a:noFill/>
          <a:ln w="9525">
            <a:noFill/>
            <a:miter lim="800000"/>
            <a:headEnd/>
            <a:tailEnd/>
          </a:ln>
        </p:spPr>
      </p:pic>
      <p:pic>
        <p:nvPicPr>
          <p:cNvPr id="25604" name="Picture 4" descr="Résultat de recherche d'images pour &quot;dominique vivant denon&quot;"/>
          <p:cNvPicPr>
            <a:picLocks noChangeAspect="1" noChangeArrowheads="1"/>
          </p:cNvPicPr>
          <p:nvPr/>
        </p:nvPicPr>
        <p:blipFill>
          <a:blip r:embed="rId3" cstate="print"/>
          <a:srcRect/>
          <a:stretch>
            <a:fillRect/>
          </a:stretch>
        </p:blipFill>
        <p:spPr bwMode="auto">
          <a:xfrm>
            <a:off x="0" y="2780928"/>
            <a:ext cx="4706664" cy="2492896"/>
          </a:xfrm>
          <a:prstGeom prst="rect">
            <a:avLst/>
          </a:prstGeom>
          <a:noFill/>
        </p:spPr>
      </p:pic>
      <p:pic>
        <p:nvPicPr>
          <p:cNvPr id="25606" name="Picture 6" descr="Résultat de recherche d'images pour &quot;dominique vivant denon&quot;"/>
          <p:cNvPicPr>
            <a:picLocks noChangeAspect="1" noChangeArrowheads="1"/>
          </p:cNvPicPr>
          <p:nvPr/>
        </p:nvPicPr>
        <p:blipFill>
          <a:blip r:embed="rId4" cstate="print"/>
          <a:srcRect/>
          <a:stretch>
            <a:fillRect/>
          </a:stretch>
        </p:blipFill>
        <p:spPr bwMode="auto">
          <a:xfrm>
            <a:off x="0" y="1"/>
            <a:ext cx="4724061" cy="25649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descr="https://upload.wikimedia.org/wikipedia/commons/1/1f/Nofretete_Neues_Museum.jpg"/>
          <p:cNvSpPr>
            <a:spLocks noChangeAspect="1" noChangeArrowheads="1"/>
          </p:cNvSpPr>
          <p:nvPr/>
        </p:nvSpPr>
        <p:spPr bwMode="auto">
          <a:xfrm>
            <a:off x="155575" y="-3589338"/>
            <a:ext cx="5105400" cy="74771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7" name="Picture 5"/>
          <p:cNvPicPr>
            <a:picLocks noChangeAspect="1" noChangeArrowheads="1"/>
          </p:cNvPicPr>
          <p:nvPr/>
        </p:nvPicPr>
        <p:blipFill>
          <a:blip r:embed="rId2" cstate="print"/>
          <a:srcRect l="34252" t="9760" r="33618" b="5401"/>
          <a:stretch>
            <a:fillRect/>
          </a:stretch>
        </p:blipFill>
        <p:spPr bwMode="auto">
          <a:xfrm>
            <a:off x="4563244" y="-1"/>
            <a:ext cx="4617268" cy="6858001"/>
          </a:xfrm>
          <a:prstGeom prst="rect">
            <a:avLst/>
          </a:prstGeom>
          <a:noFill/>
          <a:ln w="9525">
            <a:noFill/>
            <a:miter lim="800000"/>
            <a:headEnd/>
            <a:tailEnd/>
          </a:ln>
        </p:spPr>
      </p:pic>
      <p:pic>
        <p:nvPicPr>
          <p:cNvPr id="23559" name="Picture 7" descr="Résultat de recherche d'images"/>
          <p:cNvPicPr>
            <a:picLocks noChangeAspect="1" noChangeArrowheads="1"/>
          </p:cNvPicPr>
          <p:nvPr/>
        </p:nvPicPr>
        <p:blipFill>
          <a:blip r:embed="rId3" cstate="print"/>
          <a:srcRect/>
          <a:stretch>
            <a:fillRect/>
          </a:stretch>
        </p:blipFill>
        <p:spPr bwMode="auto">
          <a:xfrm>
            <a:off x="395536" y="620688"/>
            <a:ext cx="3486150" cy="51435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727</Words>
  <Application>Microsoft Office PowerPoint</Application>
  <PresentationFormat>Affichage à l'écran (4:3)</PresentationFormat>
  <Paragraphs>44</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Le Pied de Momie</vt:lpstr>
      <vt:lpstr>Introduction</vt:lpstr>
      <vt:lpstr>Diapositive 3</vt:lpstr>
      <vt:lpstr>Portrait du marchand</vt:lpstr>
      <vt:lpstr>Un étrange achat</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Company>Education 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Pied de Momie</dc:title>
  <dc:creator>jean.petit</dc:creator>
  <cp:lastModifiedBy>jean.petit</cp:lastModifiedBy>
  <cp:revision>37</cp:revision>
  <dcterms:created xsi:type="dcterms:W3CDTF">2017-02-20T08:03:56Z</dcterms:created>
  <dcterms:modified xsi:type="dcterms:W3CDTF">2017-09-19T11:49:58Z</dcterms:modified>
</cp:coreProperties>
</file>